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90" r:id="rId2"/>
    <p:sldId id="272" r:id="rId3"/>
    <p:sldId id="266" r:id="rId4"/>
    <p:sldId id="265" r:id="rId5"/>
    <p:sldId id="288" r:id="rId6"/>
    <p:sldId id="289" r:id="rId7"/>
    <p:sldId id="268" r:id="rId8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6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s-C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688DE3F6-8AC2-4329-AF06-D3F46E1FF83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0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CA0731-33A5-460D-BE6D-EF2CC31E65D8}" type="slidenum">
              <a:rPr lang="es-CO"/>
              <a:pPr/>
              <a:t>2</a:t>
            </a:fld>
            <a:endParaRPr lang="es-CO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BD5DA6-4EC5-4FA8-902F-9384C2E30A19}" type="slidenum">
              <a:rPr lang="es-CO"/>
              <a:pPr/>
              <a:t>3</a:t>
            </a:fld>
            <a:endParaRPr lang="es-CO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B17AC9-519C-4EDC-93DD-CAB21B93FEE2}" type="slidenum">
              <a:rPr lang="es-CO"/>
              <a:pPr/>
              <a:t>4</a:t>
            </a:fld>
            <a:endParaRPr lang="es-CO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PORCENTAJE DE AVANCE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36609-3F8C-4465-9CC1-F8B6F76DB81C}" type="slidenum">
              <a:rPr lang="es-CO"/>
              <a:pPr/>
              <a:t>5</a:t>
            </a:fld>
            <a:endParaRPr lang="es-CO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% DE AVANCE</a:t>
            </a:r>
          </a:p>
        </p:txBody>
      </p:sp>
    </p:spTree>
    <p:extLst>
      <p:ext uri="{BB962C8B-B14F-4D97-AF65-F5344CB8AC3E}">
        <p14:creationId xmlns:p14="http://schemas.microsoft.com/office/powerpoint/2010/main" val="330061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4C4360-EAC3-466F-8744-CF9FD053FB8A}" type="slidenum">
              <a:rPr lang="es-CO"/>
              <a:pPr/>
              <a:t>6</a:t>
            </a:fld>
            <a:endParaRPr lang="es-CO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80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4C4360-EAC3-466F-8744-CF9FD053FB8A}" type="slidenum">
              <a:rPr lang="es-CO"/>
              <a:pPr/>
              <a:t>7</a:t>
            </a:fld>
            <a:endParaRPr lang="es-CO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8CEF01-801D-4A85-8FAB-93872F865CB3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4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18F4B-33DE-4BD4-8B04-F1ADA08EDE0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92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1EB8B3-D3C2-4166-81B2-61763A1D7B8F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47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12419235-80EA-4A4C-B820-B14C48697569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79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8FC057-25B0-4254-8784-0D2A9120874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81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426B72-EDF4-4104-87AD-89A817B1C637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23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DD429E-A686-4BC2-827A-B78A1372D131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5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69A80B-7C0D-4988-8A35-9DE4EFB2F1AD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0DD872-113C-4B07-92CF-B060AB3FCFAB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29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B322B7-0A2C-45CC-8AF8-82B427579F73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642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614DD1-B82A-457D-9811-42438E909120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1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5243B3-63EA-4EB7-A16F-FE5C7D199A39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011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 esquema del texto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3A206A7-C31A-49DE-85CD-4A9F8D28A3EB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78543" y="354038"/>
            <a:ext cx="3582051" cy="6811811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1EDCBF75-4B1B-43A6-A931-C2337FE8C07E}"/>
              </a:ext>
            </a:extLst>
          </p:cNvPr>
          <p:cNvSpPr txBox="1">
            <a:spLocks/>
          </p:cNvSpPr>
          <p:nvPr/>
        </p:nvSpPr>
        <p:spPr bwMode="auto">
          <a:xfrm>
            <a:off x="557474" y="1007956"/>
            <a:ext cx="3024188" cy="31830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defTabSz="914400" fontAlgn="auto" hangingPunct="1">
              <a:lnSpc>
                <a:spcPct val="90000"/>
              </a:lnSpc>
              <a:spcAft>
                <a:spcPts val="600"/>
              </a:spcAft>
              <a:buClrTx/>
              <a:buSzTx/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GESTIÓN AMBIENTAL IDARTES</a:t>
            </a: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4850" y="4310345"/>
            <a:ext cx="2138817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39564C7-DE22-4A16-AD9E-C27526B85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8" y="542970"/>
            <a:ext cx="4586360" cy="64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5168" y="274638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MX" sz="3200" b="1" dirty="0">
                <a:solidFill>
                  <a:srgbClr val="00B0F0"/>
                </a:solidFill>
                <a:latin typeface="+mn-lt"/>
              </a:rPr>
              <a:t>APROVECHAMIENTO DE RESIDUOS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7163695-8B4F-4652-B219-DAE06E499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23520"/>
              </p:ext>
            </p:extLst>
          </p:nvPr>
        </p:nvGraphicFramePr>
        <p:xfrm>
          <a:off x="7156513" y="2051645"/>
          <a:ext cx="2554453" cy="34331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2911">
                  <a:extLst>
                    <a:ext uri="{9D8B030D-6E8A-4147-A177-3AD203B41FA5}">
                      <a16:colId xmlns:a16="http://schemas.microsoft.com/office/drawing/2014/main" val="1315337519"/>
                    </a:ext>
                  </a:extLst>
                </a:gridCol>
                <a:gridCol w="1231542">
                  <a:extLst>
                    <a:ext uri="{9D8B030D-6E8A-4147-A177-3AD203B41FA5}">
                      <a16:colId xmlns:a16="http://schemas.microsoft.com/office/drawing/2014/main" val="2291993393"/>
                    </a:ext>
                  </a:extLst>
                </a:gridCol>
              </a:tblGrid>
              <a:tr h="433470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Evento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Material reciclado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819419"/>
                  </a:ext>
                </a:extLst>
              </a:tr>
              <a:tr h="433470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Colombia al Parque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 Ton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5061175"/>
                  </a:ext>
                </a:extLst>
              </a:tr>
              <a:tr h="236095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Rock al Parque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2 Ton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6132308"/>
                  </a:ext>
                </a:extLst>
              </a:tr>
              <a:tr h="236095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Jazz al Parque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0,5 Ton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563978"/>
                  </a:ext>
                </a:extLst>
              </a:tr>
              <a:tr h="433470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Hip hop al Parque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 Ton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0086376"/>
                  </a:ext>
                </a:extLst>
              </a:tr>
              <a:tr h="236095"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Salsa al Parque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0,5 Ton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4675112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D643995D-856E-4A76-9E5A-F57934B8B98C}"/>
              </a:ext>
            </a:extLst>
          </p:cNvPr>
          <p:cNvSpPr/>
          <p:nvPr/>
        </p:nvSpPr>
        <p:spPr>
          <a:xfrm>
            <a:off x="287784" y="1883196"/>
            <a:ext cx="6408712" cy="398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tx1"/>
                </a:solidFill>
              </a:rPr>
              <a:t>Se coordinó con el área de producción y la asociación de reciclaje, el aprovechamiento de los residuos generados en los festivales al parque:</a:t>
            </a: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Se gestionó con la asociación de reciclaje la recolección de 5 ton de material aprovechable generado en las sedes y escenarios entre ellos papel, cartón, plástico, vidrio y metal.</a:t>
            </a: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Se gestionó la disposición final correcta con los gestores autorizados como LUMINA, ECOCOMPUTO, BATERCOL y PILAS CON EL AMBIENTE, de aproximadamente 0,5 ton. residuos peligrosos generados en las sedes de la entidad tales como:</a:t>
            </a: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Luminarias</a:t>
            </a: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Pilas y Baterías</a:t>
            </a:r>
          </a:p>
          <a:p>
            <a:r>
              <a:rPr lang="es-MX" sz="1600" dirty="0" err="1">
                <a:solidFill>
                  <a:schemeClr val="tx1"/>
                </a:solidFill>
              </a:rPr>
              <a:t>Toners</a:t>
            </a:r>
            <a:r>
              <a:rPr lang="es-MX" sz="1600" dirty="0">
                <a:solidFill>
                  <a:schemeClr val="tx1"/>
                </a:solidFill>
              </a:rPr>
              <a:t> y cartuchos</a:t>
            </a:r>
          </a:p>
          <a:p>
            <a:endParaRPr lang="es-CO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5168" y="476597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ADQUISICIÓN DE ELEMENTOS PARA PRMOVER LA GESTIÓN AMBIENTAL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32421"/>
          <a:stretch/>
        </p:blipFill>
        <p:spPr>
          <a:xfrm>
            <a:off x="7210728" y="1693185"/>
            <a:ext cx="679667" cy="1234354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647824" y="1819729"/>
            <a:ext cx="5273389" cy="4552396"/>
          </a:xfrm>
        </p:spPr>
        <p:txBody>
          <a:bodyPr/>
          <a:lstStyle/>
          <a:p>
            <a:pPr marL="0" indent="0" algn="just"/>
            <a:r>
              <a:rPr lang="es-MX" sz="1600" dirty="0"/>
              <a:t>Se adquirieron 12 contenedores para el almacenamiento de residuos para la Nueva cinemateca, TJEG y Galería Santa </a:t>
            </a:r>
            <a:r>
              <a:rPr lang="es-MX" sz="1600" dirty="0" err="1"/>
              <a:t>fé</a:t>
            </a:r>
            <a:r>
              <a:rPr lang="es-MX" sz="1600" dirty="0"/>
              <a:t>.</a:t>
            </a:r>
          </a:p>
          <a:p>
            <a:pPr marL="0" indent="0" algn="just"/>
            <a:r>
              <a:rPr lang="es-MX" sz="1600" dirty="0"/>
              <a:t>Se adquirieron 97 puntos ecológicos para ser distribuidos en las diferentes sedes de la entidad.</a:t>
            </a:r>
          </a:p>
          <a:p>
            <a:pPr marL="0" indent="0" algn="just"/>
            <a:r>
              <a:rPr lang="es-MX" sz="1600" dirty="0"/>
              <a:t>Se adquirieron 20 basculas para el pesaje de residuos en los Crea.</a:t>
            </a:r>
          </a:p>
          <a:p>
            <a:pPr marL="0" indent="0" algn="just"/>
            <a:r>
              <a:rPr lang="es-MX" sz="1600" dirty="0"/>
              <a:t>Se adquirieron 36 biciparqueaderos para los centros de formación Crea y sedes como la nueva cinemateca, plataforma y TJEG</a:t>
            </a:r>
          </a:p>
          <a:p>
            <a:pPr marL="0" indent="0" algn="just"/>
            <a:r>
              <a:rPr lang="es-MX" sz="1600" dirty="0"/>
              <a:t>Se adquirió la señalética de separación de residuos  para la sede principal.</a:t>
            </a:r>
          </a:p>
          <a:p>
            <a:pPr marL="0" indent="0" algn="just"/>
            <a:r>
              <a:rPr lang="es-MX" sz="1600" dirty="0"/>
              <a:t>Se adquirieron contenedores para el almacenamiento de pilas y residuos electrónicos a través del Grupo Retorna.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9281"/>
          <a:stretch/>
        </p:blipFill>
        <p:spPr>
          <a:xfrm>
            <a:off x="6356411" y="1832254"/>
            <a:ext cx="759034" cy="956216"/>
          </a:xfrm>
          <a:prstGeom prst="rect">
            <a:avLst/>
          </a:prstGeom>
        </p:spPr>
      </p:pic>
      <p:pic>
        <p:nvPicPr>
          <p:cNvPr id="1026" name="Picture 2" descr="Resultado de imagen para basculas industriales">
            <a:extLst>
              <a:ext uri="{FF2B5EF4-FFF2-40B4-BE49-F238E27FC236}">
                <a16:creationId xmlns:a16="http://schemas.microsoft.com/office/drawing/2014/main" id="{92A8C137-0A69-44FA-A814-030B4A521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5789"/>
          <a:stretch/>
        </p:blipFill>
        <p:spPr bwMode="auto">
          <a:xfrm>
            <a:off x="8386508" y="1817381"/>
            <a:ext cx="866859" cy="9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2EFC15E7-78F8-4888-8AD3-620CF54DB94D}"/>
              </a:ext>
            </a:extLst>
          </p:cNvPr>
          <p:cNvGrpSpPr/>
          <p:nvPr/>
        </p:nvGrpSpPr>
        <p:grpSpPr>
          <a:xfrm>
            <a:off x="8335403" y="3061652"/>
            <a:ext cx="1139850" cy="1425307"/>
            <a:chOff x="8724998" y="4423570"/>
            <a:chExt cx="1139850" cy="1425307"/>
          </a:xfrm>
        </p:grpSpPr>
        <p:pic>
          <p:nvPicPr>
            <p:cNvPr id="1028" name="Picture 4" descr="Resultado de imagen para bicicleta">
              <a:extLst>
                <a:ext uri="{FF2B5EF4-FFF2-40B4-BE49-F238E27FC236}">
                  <a16:creationId xmlns:a16="http://schemas.microsoft.com/office/drawing/2014/main" id="{E5D7D01A-9B86-409E-AF6F-E62335B16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36789" y="4721128"/>
              <a:ext cx="1415958" cy="83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FC72D8DA-3CC3-4329-BBC2-5792D64A908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360792" y="4432919"/>
              <a:ext cx="50066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Flecha: en U 12">
              <a:extLst>
                <a:ext uri="{FF2B5EF4-FFF2-40B4-BE49-F238E27FC236}">
                  <a16:creationId xmlns:a16="http://schemas.microsoft.com/office/drawing/2014/main" id="{0B81B2A7-3B58-4BEF-9736-09DC712B64AC}"/>
                </a:ext>
              </a:extLst>
            </p:cNvPr>
            <p:cNvSpPr/>
            <p:nvPr/>
          </p:nvSpPr>
          <p:spPr bwMode="auto">
            <a:xfrm rot="10800000">
              <a:off x="9311263" y="4442270"/>
              <a:ext cx="72008" cy="545644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CO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1ACCD1B-A308-499C-90E2-DBEB882D9F9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369992" y="4450168"/>
              <a:ext cx="494856" cy="33778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86871E01-B934-411E-91E0-59CF2AD680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864848" y="4423570"/>
              <a:ext cx="0" cy="36437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7C09CECF-F8D6-4590-8BC3-F5E992D7D0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0"/>
          <a:stretch/>
        </p:blipFill>
        <p:spPr>
          <a:xfrm>
            <a:off x="6155123" y="2927539"/>
            <a:ext cx="2180280" cy="16935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DCA47E-9B72-48E3-BE59-D07D42686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42" y="4742980"/>
            <a:ext cx="2530919" cy="14102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5168" y="274638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PROGRAMA GESTIÓN INTEGRAL DE RESIDUOS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C279FCA-1321-41D3-BDBC-4E10B10AC624}"/>
              </a:ext>
            </a:extLst>
          </p:cNvPr>
          <p:cNvSpPr/>
          <p:nvPr/>
        </p:nvSpPr>
        <p:spPr>
          <a:xfrm>
            <a:off x="431800" y="4792336"/>
            <a:ext cx="9254500" cy="1723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tx1"/>
                </a:solidFill>
              </a:rPr>
              <a:t>Se gestionó la disposición final correcta con los gestores autorizados como LUMINA, ECOCOMPUTO, BATERCOL y PILAS CON EL AMBIENTE, de aproximadamente 0,5 ton. residuos peligrosos generados en las sedes de la entidad tales como:</a:t>
            </a: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Luminarias</a:t>
            </a:r>
          </a:p>
          <a:p>
            <a:pPr algn="just"/>
            <a:r>
              <a:rPr lang="es-MX" sz="1600" dirty="0">
                <a:solidFill>
                  <a:schemeClr val="tx1"/>
                </a:solidFill>
              </a:rPr>
              <a:t>Pilas y Baterías</a:t>
            </a:r>
          </a:p>
          <a:p>
            <a:pPr algn="just"/>
            <a:r>
              <a:rPr lang="es-MX" sz="1600" dirty="0" err="1">
                <a:solidFill>
                  <a:schemeClr val="tx1"/>
                </a:solidFill>
              </a:rPr>
              <a:t>Toners</a:t>
            </a:r>
            <a:r>
              <a:rPr lang="es-MX" sz="1600" dirty="0">
                <a:solidFill>
                  <a:schemeClr val="tx1"/>
                </a:solidFill>
              </a:rPr>
              <a:t> y cartuchos</a:t>
            </a:r>
          </a:p>
        </p:txBody>
      </p:sp>
      <p:pic>
        <p:nvPicPr>
          <p:cNvPr id="1028" name="Picture 4" descr="Resultado de imagen para reciclaton ambiente">
            <a:extLst>
              <a:ext uri="{FF2B5EF4-FFF2-40B4-BE49-F238E27FC236}">
                <a16:creationId xmlns:a16="http://schemas.microsoft.com/office/drawing/2014/main" id="{8A21F1B3-5047-4002-8136-45F2664C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1417638"/>
            <a:ext cx="5838728" cy="32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9792" y="251445"/>
            <a:ext cx="9577064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INFORMES ENVIADOS A LOS ENTES DE CONTROL 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31800" y="5832066"/>
            <a:ext cx="8733656" cy="684075"/>
          </a:xfrm>
        </p:spPr>
        <p:txBody>
          <a:bodyPr/>
          <a:lstStyle/>
          <a:p>
            <a:pPr algn="just"/>
            <a:r>
              <a:rPr lang="es-MX" sz="1400" dirty="0"/>
              <a:t>	Adicional a estos informes se envío anual al IDEAM con la información consolidada de los residuos peligrosos generados en las sedes de la entidad y 4 informes trimestrales a la UAESP con la información del aprovechamiento de residuos en las diferentes sedes de la entidad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36BE3B-FC90-4E62-BD29-5989C284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5466"/>
              </p:ext>
            </p:extLst>
          </p:nvPr>
        </p:nvGraphicFramePr>
        <p:xfrm>
          <a:off x="2520032" y="1403573"/>
          <a:ext cx="5328592" cy="4219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727">
                  <a:extLst>
                    <a:ext uri="{9D8B030D-6E8A-4147-A177-3AD203B41FA5}">
                      <a16:colId xmlns:a16="http://schemas.microsoft.com/office/drawing/2014/main" val="2215496432"/>
                    </a:ext>
                  </a:extLst>
                </a:gridCol>
                <a:gridCol w="1238735">
                  <a:extLst>
                    <a:ext uri="{9D8B030D-6E8A-4147-A177-3AD203B41FA5}">
                      <a16:colId xmlns:a16="http://schemas.microsoft.com/office/drawing/2014/main" val="2641326640"/>
                    </a:ext>
                  </a:extLst>
                </a:gridCol>
                <a:gridCol w="786771">
                  <a:extLst>
                    <a:ext uri="{9D8B030D-6E8A-4147-A177-3AD203B41FA5}">
                      <a16:colId xmlns:a16="http://schemas.microsoft.com/office/drawing/2014/main" val="4113960061"/>
                    </a:ext>
                  </a:extLst>
                </a:gridCol>
                <a:gridCol w="2971359">
                  <a:extLst>
                    <a:ext uri="{9D8B030D-6E8A-4147-A177-3AD203B41FA5}">
                      <a16:colId xmlns:a16="http://schemas.microsoft.com/office/drawing/2014/main" val="1920108227"/>
                    </a:ext>
                  </a:extLst>
                </a:gridCol>
              </a:tblGrid>
              <a:tr h="133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No.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Fecha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Descripción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3015755044"/>
                  </a:ext>
                </a:extLst>
              </a:tr>
              <a:tr h="868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1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Informe verificación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Enero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800" dirty="0">
                          <a:effectLst/>
                        </a:rPr>
                        <a:t>Cantidad de trabajadores consumo de agua y energía (último semestre). Cantidad de residuos (último semestre)</a:t>
                      </a:r>
                      <a:br>
                        <a:rPr lang="es-CO" sz="800" dirty="0">
                          <a:effectLst/>
                        </a:rPr>
                      </a:br>
                      <a:r>
                        <a:rPr lang="es-CO" sz="800" dirty="0">
                          <a:effectLst/>
                        </a:rPr>
                        <a:t>cantidad de residuos especiales (último semestre). Cantidad de residuos peligrosos (último semestre)</a:t>
                      </a:r>
                      <a:br>
                        <a:rPr lang="es-CO" sz="800" dirty="0">
                          <a:effectLst/>
                        </a:rPr>
                      </a:br>
                      <a:r>
                        <a:rPr lang="es-CO" sz="800" dirty="0">
                          <a:effectLst/>
                        </a:rPr>
                        <a:t>clausulas en contratos. Consumo de combustibles biciparqueaderos </a:t>
                      </a:r>
                      <a:r>
                        <a:rPr lang="es-CO" sz="800" dirty="0" err="1">
                          <a:effectLst/>
                        </a:rPr>
                        <a:t>biciusuarios</a:t>
                      </a:r>
                      <a:r>
                        <a:rPr lang="es-CO" sz="800" dirty="0">
                          <a:effectLst/>
                        </a:rPr>
                        <a:t>.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3330540826"/>
                  </a:ext>
                </a:extLst>
              </a:tr>
              <a:tr h="20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2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seguimiento al plan de acción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Enero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de avance a las actividades establecidas en el plan de acción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3449675189"/>
                  </a:ext>
                </a:extLst>
              </a:tr>
              <a:tr h="28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huella de carbono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Enero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Informe donde se calcula la huella de carbono generada (consumo de energía, combustibles y recursos como papel) por las actividades de la entidad.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1461030056"/>
                  </a:ext>
                </a:extLst>
              </a:tr>
              <a:tr h="133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verificación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Julio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1119227630"/>
                  </a:ext>
                </a:extLst>
              </a:tr>
              <a:tr h="20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seguimiento al plan de acción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Julio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2304813472"/>
                  </a:ext>
                </a:extLst>
              </a:tr>
              <a:tr h="543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6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información institucional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Julio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se envía información general de la entidad, interlocutores y referentes Piga, registro de sedes e integrantes del comité Piga. anexo se envía documento Piga, resolución designación del gestor ambiental, convenio de asociación de reciclaje y conformación de comité Mipg.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721846617"/>
                  </a:ext>
                </a:extLst>
              </a:tr>
              <a:tr h="28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Documentación para auditoría SDA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toda la documentación normativa y soportes de la ejecución de las actividades del plan de acción.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 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1824922338"/>
                  </a:ext>
                </a:extLst>
              </a:tr>
              <a:tr h="20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8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formulación plan de acción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Diciembre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Formulación de las actividades del plan de acción de la siguiente vigencia.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2643326121"/>
                  </a:ext>
                </a:extLst>
              </a:tr>
              <a:tr h="611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9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Informe planificación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>
                          <a:effectLst/>
                        </a:rPr>
                        <a:t>Diciembre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Matriz de aspectos y evaluación de impactos ambientales y normatividad ambiental aplicable a la entidad. se incluyen los documentos: procedimientos de aspectos e impactos ambientales, procedimiento de identificación de requisitos legales y plan de gestión integral de residuos peligrosos.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</a:rPr>
                        <a:t> 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99" marR="46899" marT="0" marB="0" anchor="ctr"/>
                </a:tc>
                <a:extLst>
                  <a:ext uri="{0D108BD9-81ED-4DB2-BD59-A6C34878D82A}">
                    <a16:rowId xmlns:a16="http://schemas.microsoft.com/office/drawing/2014/main" val="350188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81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35856" y="274638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ESTRATEGIAS Y CAMPAÑAS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8F6471-582D-4DA2-AE26-A9D939B9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6480472" y="1619597"/>
            <a:ext cx="2851844" cy="33501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8E3B77-6743-4A36-81DE-6723E5D5B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216" y="1619597"/>
            <a:ext cx="2016224" cy="33021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2129C-B48B-443E-98CE-3EFFB5AA78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24285"/>
          <a:stretch/>
        </p:blipFill>
        <p:spPr>
          <a:xfrm>
            <a:off x="822744" y="1617539"/>
            <a:ext cx="3087479" cy="3330507"/>
          </a:xfrm>
          <a:prstGeom prst="rect">
            <a:avLst/>
          </a:prstGeom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8A3D8652-98E8-4BCE-BC4F-0E2F05B7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27" y="5364013"/>
            <a:ext cx="8733656" cy="936104"/>
          </a:xfrm>
        </p:spPr>
        <p:txBody>
          <a:bodyPr/>
          <a:lstStyle/>
          <a:p>
            <a:pPr algn="just"/>
            <a:r>
              <a:rPr lang="es-MX" sz="1400" dirty="0"/>
              <a:t>	Para los programas de uso eficiente de la energía y uso eficiente del agua, se han realizado sensibilizaciones a la comunidad institucional frente a buenas prácticas y uso mesurado de los recursos naturales consumidos en la entidad a través de capacitaciones y publicaciones en los medios de comunicación internos del instituto.</a:t>
            </a:r>
          </a:p>
        </p:txBody>
      </p:sp>
    </p:spTree>
    <p:extLst>
      <p:ext uri="{BB962C8B-B14F-4D97-AF65-F5344CB8AC3E}">
        <p14:creationId xmlns:p14="http://schemas.microsoft.com/office/powerpoint/2010/main" val="42245860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420B7F-042C-495C-B4D8-195565E7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21935"/>
              </p:ext>
            </p:extLst>
          </p:nvPr>
        </p:nvGraphicFramePr>
        <p:xfrm>
          <a:off x="719832" y="1115542"/>
          <a:ext cx="8565006" cy="5256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5002">
                  <a:extLst>
                    <a:ext uri="{9D8B030D-6E8A-4147-A177-3AD203B41FA5}">
                      <a16:colId xmlns:a16="http://schemas.microsoft.com/office/drawing/2014/main" val="6272126"/>
                    </a:ext>
                  </a:extLst>
                </a:gridCol>
                <a:gridCol w="2855002">
                  <a:extLst>
                    <a:ext uri="{9D8B030D-6E8A-4147-A177-3AD203B41FA5}">
                      <a16:colId xmlns:a16="http://schemas.microsoft.com/office/drawing/2014/main" val="1900970673"/>
                    </a:ext>
                  </a:extLst>
                </a:gridCol>
                <a:gridCol w="2855002">
                  <a:extLst>
                    <a:ext uri="{9D8B030D-6E8A-4147-A177-3AD203B41FA5}">
                      <a16:colId xmlns:a16="http://schemas.microsoft.com/office/drawing/2014/main" val="2134804901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06299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2488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94752"/>
                  </a:ext>
                </a:extLst>
              </a:tr>
            </a:tbl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35856" y="274638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200" b="1" dirty="0">
                <a:solidFill>
                  <a:srgbClr val="00B0F0"/>
                </a:solidFill>
              </a:rPr>
              <a:t>ESTRATEGIAS Y CAMPAÑAS</a:t>
            </a:r>
          </a:p>
        </p:txBody>
      </p:sp>
      <p:pic>
        <p:nvPicPr>
          <p:cNvPr id="16" name="Marcador de contenido 15">
            <a:extLst>
              <a:ext uri="{FF2B5EF4-FFF2-40B4-BE49-F238E27FC236}">
                <a16:creationId xmlns:a16="http://schemas.microsoft.com/office/drawing/2014/main" id="{45BA7AB9-2ABD-43A2-ACC9-92E4F837D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11520" r="20012"/>
          <a:stretch/>
        </p:blipFill>
        <p:spPr>
          <a:xfrm>
            <a:off x="970117" y="1167391"/>
            <a:ext cx="2376264" cy="1666994"/>
          </a:xfr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501CCF-818D-4F2D-87A5-4B8715E031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9" r="14404"/>
          <a:stretch/>
        </p:blipFill>
        <p:spPr>
          <a:xfrm>
            <a:off x="6696496" y="1147233"/>
            <a:ext cx="2252909" cy="1694279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F6B55C6-6673-4DD7-8053-C4CEB2F982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3818"/>
          <a:stretch/>
        </p:blipFill>
        <p:spPr>
          <a:xfrm>
            <a:off x="3844959" y="2906208"/>
            <a:ext cx="2390463" cy="1666994"/>
          </a:xfrm>
          <a:prstGeom prst="rect">
            <a:avLst/>
          </a:prstGeom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64DDAC-0FAE-4F4F-BE54-495561572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8647" r="13397"/>
          <a:stretch/>
        </p:blipFill>
        <p:spPr>
          <a:xfrm>
            <a:off x="932369" y="2926548"/>
            <a:ext cx="2451760" cy="1666994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25B0C0-0830-4C18-84A4-2FF7B50850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8717" r="14686"/>
          <a:stretch/>
        </p:blipFill>
        <p:spPr>
          <a:xfrm>
            <a:off x="3834574" y="1140719"/>
            <a:ext cx="2411235" cy="1707308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B4CCA-E909-4F48-9A44-6D077C9EF7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t="9697" r="11651"/>
          <a:stretch/>
        </p:blipFill>
        <p:spPr>
          <a:xfrm>
            <a:off x="6640849" y="2926182"/>
            <a:ext cx="2428598" cy="1627046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F558F2-B084-4852-9ACC-7C7D0AD49B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8076" r="11112"/>
          <a:stretch/>
        </p:blipFill>
        <p:spPr>
          <a:xfrm>
            <a:off x="3871225" y="4779653"/>
            <a:ext cx="2262219" cy="1418551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C923B3-610D-4C1F-8FA2-AACBA534FE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20" y="4806957"/>
            <a:ext cx="2372316" cy="1368152"/>
          </a:xfrm>
          <a:prstGeom prst="rect">
            <a:avLst/>
          </a:prstGeom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999B1D0-5A66-4166-92A3-3BC889472DB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9920" r="12402"/>
          <a:stretch/>
        </p:blipFill>
        <p:spPr>
          <a:xfrm>
            <a:off x="6609686" y="4675406"/>
            <a:ext cx="2438592" cy="16270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556</Words>
  <Application>Microsoft Office PowerPoint</Application>
  <PresentationFormat>Personalizado</PresentationFormat>
  <Paragraphs>92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Tahoma</vt:lpstr>
      <vt:lpstr>Times New Roman</vt:lpstr>
      <vt:lpstr>Tema de Office</vt:lpstr>
      <vt:lpstr>Presentación de PowerPoint</vt:lpstr>
      <vt:lpstr>APROVECHAMIENTO DE RESIDUOS</vt:lpstr>
      <vt:lpstr>ADQUISICIÓN DE ELEMENTOS PARA PRMOVER LA GESTIÓN AMBIENTAL</vt:lpstr>
      <vt:lpstr>PROGRAMA GESTIÓN INTEGRAL DE RESIDUOS</vt:lpstr>
      <vt:lpstr>INFORMES ENVIADOS A LOS ENTES DE CONTROL </vt:lpstr>
      <vt:lpstr>ESTRATEGIAS Y CAMPAÑAS</vt:lpstr>
      <vt:lpstr>ESTRATEGIAS Y CAMPAÑAS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AMBIENTAL - IDARTES  2018</dc:title>
  <dc:creator>Office Idartes 004</dc:creator>
  <cp:lastModifiedBy>Office Idartes 004</cp:lastModifiedBy>
  <cp:revision>4</cp:revision>
  <dcterms:created xsi:type="dcterms:W3CDTF">2019-02-25T22:19:09Z</dcterms:created>
  <dcterms:modified xsi:type="dcterms:W3CDTF">2019-02-25T22:45:46Z</dcterms:modified>
</cp:coreProperties>
</file>